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99" r:id="rId2"/>
    <p:sldId id="400" r:id="rId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>
      <p:cViewPr varScale="1">
        <p:scale>
          <a:sx n="129" d="100"/>
          <a:sy n="129" d="100"/>
        </p:scale>
        <p:origin x="1062" y="12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ADFC0A-F039-45AB-923F-DEFF1E21E750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7DA9A-20BE-4685-84A4-C65F876562E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882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46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8131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1432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2679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8215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658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9173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207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  <p:pic>
        <p:nvPicPr>
          <p:cNvPr id="5" name="11 Imagen" descr="Servicios de Salud "/>
          <p:cNvPicPr>
            <a:picLocks noChangeAspect="1" noChangeArrowheads="1"/>
          </p:cNvPicPr>
          <p:nvPr userDrawn="1"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7729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00386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86844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C08EA-CBDD-41FC-974E-0244FFBAE4CB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C9DA9-7839-42FA-B6F3-EA8649E6D724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943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078395" y="620688"/>
            <a:ext cx="6858000" cy="694342"/>
          </a:xfrm>
        </p:spPr>
        <p:txBody>
          <a:bodyPr>
            <a:normAutofit/>
          </a:bodyPr>
          <a:lstStyle/>
          <a:p>
            <a:r>
              <a:rPr lang="es-MX" sz="3300" b="1" dirty="0" err="1" smtClean="0"/>
              <a:t>Métodología</a:t>
            </a:r>
            <a:endParaRPr lang="es-MX" sz="4050" b="1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11561" y="1700808"/>
            <a:ext cx="7920880" cy="4176464"/>
          </a:xfrm>
          <a:ln w="28575">
            <a:solidFill>
              <a:srgbClr val="92D050"/>
            </a:solidFill>
          </a:ln>
        </p:spPr>
        <p:txBody>
          <a:bodyPr>
            <a:normAutofit fontScale="62500" lnSpcReduction="20000"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>
                <a:solidFill>
                  <a:schemeClr val="tx1"/>
                </a:solidFill>
              </a:rPr>
              <a:t> </a:t>
            </a:r>
            <a:r>
              <a:rPr lang="es-MX" sz="2100" b="1" i="1" dirty="0" smtClean="0">
                <a:solidFill>
                  <a:schemeClr val="tx1"/>
                </a:solidFill>
              </a:rPr>
              <a:t>Capacitación del personal de Salud en acciones y actividades del Programa de Acción Específica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Edas</a:t>
            </a:r>
            <a:r>
              <a:rPr lang="es-MX" sz="2100" b="1" i="1" dirty="0" smtClean="0">
                <a:solidFill>
                  <a:schemeClr val="tx1"/>
                </a:solidFill>
              </a:rPr>
              <a:t>-Cólera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Aplicación y manejo correcto de las Definiciones Operacionales de Caso sospechoso de Cólera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Llenado completo y de Calidad de los Formatos de registro de Información de Estudio Caso sospechoso de Cólera y </a:t>
            </a:r>
            <a:r>
              <a:rPr lang="es-MX" sz="2100" b="1" i="1" dirty="0" err="1" smtClean="0">
                <a:solidFill>
                  <a:schemeClr val="tx1"/>
                </a:solidFill>
              </a:rPr>
              <a:t>Nutrave</a:t>
            </a:r>
            <a:endParaRPr lang="es-MX" sz="2100" b="1" i="1" dirty="0" smtClean="0">
              <a:solidFill>
                <a:schemeClr val="tx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Funcionamiento operativo de los Módulos de Información única de las Plataformas de Cólera y </a:t>
            </a:r>
            <a:r>
              <a:rPr lang="es-MX" sz="2100" b="1" i="1" dirty="0" err="1" smtClean="0">
                <a:solidFill>
                  <a:schemeClr val="tx1"/>
                </a:solidFill>
              </a:rPr>
              <a:t>Nutrave</a:t>
            </a:r>
            <a:r>
              <a:rPr lang="es-MX" sz="2100" b="1" i="1" dirty="0" smtClean="0">
                <a:solidFill>
                  <a:schemeClr val="tx1"/>
                </a:solidFill>
              </a:rPr>
              <a:t> de la DGE y la Plataforma Estatal de Cólera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Existencia y Conocimiento de las Normas NOM-O16-SSA2 del Programa de Cólera y de los Manuales Normativos de Vigilancia Epidemiológica del Cólera y de las Guías de Práctica Médicas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Mantener la Coordinación con el LESP para la Obtención de reportes de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Enterobacterias</a:t>
            </a:r>
            <a:r>
              <a:rPr lang="es-MX" sz="2100" b="1" i="1" dirty="0" smtClean="0">
                <a:solidFill>
                  <a:schemeClr val="tx1"/>
                </a:solidFill>
              </a:rPr>
              <a:t> y </a:t>
            </a:r>
            <a:r>
              <a:rPr lang="es-MX" sz="2100" b="1" i="1" dirty="0" err="1" smtClean="0">
                <a:solidFill>
                  <a:schemeClr val="tx1"/>
                </a:solidFill>
              </a:rPr>
              <a:t>Vibrios</a:t>
            </a:r>
            <a:r>
              <a:rPr lang="es-MX" sz="2100" b="1" i="1" dirty="0" smtClean="0">
                <a:solidFill>
                  <a:schemeClr val="tx1"/>
                </a:solidFill>
              </a:rPr>
              <a:t> Cólera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Revisión y elaboración semanal del SUIVE para el reporte de las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EDAs</a:t>
            </a:r>
            <a:r>
              <a:rPr lang="es-MX" sz="2100" b="1" i="1" dirty="0" smtClean="0">
                <a:solidFill>
                  <a:schemeClr val="tx1"/>
                </a:solidFill>
              </a:rPr>
              <a:t> por unidad de Salud del Sector, para elaborar el cálculo de los casos sospechosos de cólera en base al indicador del 4 % para el interior de Estado y el 2 % para el Programa Nacional de Cólera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Obtener el número de casos sospechosos de cólera que cumplen con la definición operacional y con muestra de hisopo rectal y el número de casos que No Cumplen con la definición Operacional de caso sospechoso de cólera del resto de las consultas por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Edas</a:t>
            </a:r>
            <a:r>
              <a:rPr lang="es-MX" sz="2100" b="1" i="1" dirty="0" smtClean="0">
                <a:solidFill>
                  <a:schemeClr val="tx1"/>
                </a:solidFill>
              </a:rPr>
              <a:t> en las Unidades de Salud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es-MX" sz="2100" b="1" i="1" dirty="0" smtClean="0">
                <a:solidFill>
                  <a:schemeClr val="tx1"/>
                </a:solidFill>
              </a:rPr>
              <a:t>Elaborar los Indicadores Caminando a la Excelencia de Cólera en forma Trimestral y Presentarlos en las Reuniones Bimensuales del Grupo Estatal Intersectorial de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EDAs</a:t>
            </a:r>
            <a:r>
              <a:rPr lang="es-MX" sz="2100" b="1" i="1" dirty="0" smtClean="0">
                <a:solidFill>
                  <a:schemeClr val="tx1"/>
                </a:solidFill>
              </a:rPr>
              <a:t>- Cólera, para revisión </a:t>
            </a:r>
            <a:r>
              <a:rPr lang="es-MX" sz="2100" b="1" i="1" dirty="0">
                <a:solidFill>
                  <a:schemeClr val="tx1"/>
                </a:solidFill>
              </a:rPr>
              <a:t>,</a:t>
            </a:r>
            <a:r>
              <a:rPr lang="es-MX" sz="2100" b="1" i="1" dirty="0" smtClean="0">
                <a:solidFill>
                  <a:schemeClr val="tx1"/>
                </a:solidFill>
              </a:rPr>
              <a:t> Análisis y toma de decisiones en la mejora de la ejecución del Programa </a:t>
            </a:r>
            <a:r>
              <a:rPr lang="es-MX" sz="2100" b="1" i="1" dirty="0" err="1" smtClean="0">
                <a:solidFill>
                  <a:schemeClr val="tx1"/>
                </a:solidFill>
              </a:rPr>
              <a:t>Edas</a:t>
            </a:r>
            <a:r>
              <a:rPr lang="es-MX" sz="2100" b="1" i="1" dirty="0" smtClean="0">
                <a:solidFill>
                  <a:schemeClr val="tx1"/>
                </a:solidFill>
              </a:rPr>
              <a:t>- </a:t>
            </a:r>
            <a:r>
              <a:rPr lang="es-MX" sz="2100" b="1" i="1" dirty="0" err="1" smtClean="0">
                <a:solidFill>
                  <a:schemeClr val="tx1"/>
                </a:solidFill>
              </a:rPr>
              <a:t>Cóler</a:t>
            </a:r>
            <a:endParaRPr lang="es-MX" sz="2100" b="1" i="1" dirty="0">
              <a:solidFill>
                <a:schemeClr val="tx1"/>
              </a:solidFill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es-MX" sz="2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302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355" y="692696"/>
            <a:ext cx="7886700" cy="994172"/>
          </a:xfrm>
        </p:spPr>
        <p:txBody>
          <a:bodyPr/>
          <a:lstStyle/>
          <a:p>
            <a:r>
              <a:rPr lang="es-MX" b="1" dirty="0" smtClean="0"/>
              <a:t>EJEMPLO CÁLCULO 2 %</a:t>
            </a:r>
            <a:endParaRPr lang="es-MX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39552" y="1686868"/>
            <a:ext cx="8002239" cy="4190404"/>
          </a:xfrm>
          <a:ln w="28575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just"/>
            <a:r>
              <a:rPr lang="es-MX" sz="2000" b="1" i="1" dirty="0" smtClean="0"/>
              <a:t>Reporte en el SUIVE de 1000 casos de </a:t>
            </a:r>
            <a:r>
              <a:rPr lang="es-MX" sz="2000" b="1" i="1" dirty="0" err="1" smtClean="0"/>
              <a:t>Edas</a:t>
            </a:r>
            <a:r>
              <a:rPr lang="es-MX" sz="2000" b="1" i="1" dirty="0" smtClean="0"/>
              <a:t>- Todos los Grupos de </a:t>
            </a:r>
            <a:r>
              <a:rPr lang="es-MX" sz="2000" b="1" i="1" dirty="0" err="1" smtClean="0"/>
              <a:t>Edas</a:t>
            </a:r>
            <a:endParaRPr lang="es-MX" sz="2000" b="1" i="1" dirty="0" smtClean="0"/>
          </a:p>
          <a:p>
            <a:pPr algn="just"/>
            <a:r>
              <a:rPr lang="es-MX" sz="2000" b="1" i="1" dirty="0" smtClean="0"/>
              <a:t>Aplicar el 4 % para detección de casos sospechosos de cólera</a:t>
            </a:r>
          </a:p>
          <a:p>
            <a:pPr algn="just"/>
            <a:r>
              <a:rPr lang="es-MX" sz="2000" b="1" i="1" dirty="0"/>
              <a:t> </a:t>
            </a:r>
            <a:r>
              <a:rPr lang="es-MX" sz="2000" b="1" i="1" dirty="0" smtClean="0"/>
              <a:t>                       1000 x 4 % = 40</a:t>
            </a:r>
          </a:p>
          <a:p>
            <a:pPr algn="just"/>
            <a:r>
              <a:rPr lang="es-MX" sz="2000" b="1" i="1" dirty="0" smtClean="0"/>
              <a:t>Para obtener el número de Casos que cumplen con la definición Operacional  1000x 2 %  =  20</a:t>
            </a:r>
          </a:p>
          <a:p>
            <a:pPr algn="just"/>
            <a:r>
              <a:rPr lang="es-MX" sz="2000" b="1" i="1" dirty="0" smtClean="0"/>
              <a:t>Para Obtener el número de casos que no cumplen con la definición Operacional de caso sospechoso  1000 x 2 %  = 20</a:t>
            </a:r>
          </a:p>
          <a:p>
            <a:pPr algn="just"/>
            <a:r>
              <a:rPr lang="es-MX" sz="2000" b="1" i="1" dirty="0" smtClean="0"/>
              <a:t>El 100 % de los casos se les practica </a:t>
            </a:r>
            <a:r>
              <a:rPr lang="es-MX" sz="2000" b="1" i="1" dirty="0" err="1" smtClean="0"/>
              <a:t>exámen</a:t>
            </a:r>
            <a:r>
              <a:rPr lang="es-MX" sz="2000" b="1" i="1" dirty="0" smtClean="0"/>
              <a:t> de Laboratorio para Búsqueda de V. Cólera y </a:t>
            </a:r>
            <a:r>
              <a:rPr lang="es-MX" sz="2000" b="1" i="1" dirty="0" err="1" smtClean="0"/>
              <a:t>Enterobacterias</a:t>
            </a:r>
            <a:r>
              <a:rPr lang="es-MX" sz="2000" b="1" i="1" dirty="0" smtClean="0"/>
              <a:t> y los resultados se registran en las Plataformas </a:t>
            </a:r>
            <a:r>
              <a:rPr lang="es-MX" sz="2000" b="1" i="1" dirty="0" smtClean="0"/>
              <a:t>Estatal y Nacional de Cólera </a:t>
            </a:r>
            <a:r>
              <a:rPr lang="es-MX" sz="2000" b="1" i="1" dirty="0" smtClean="0"/>
              <a:t>y </a:t>
            </a:r>
            <a:r>
              <a:rPr lang="es-MX" sz="2000" b="1" i="1" dirty="0" err="1" smtClean="0"/>
              <a:t>Nutrave</a:t>
            </a:r>
            <a:r>
              <a:rPr lang="es-MX" sz="2000" b="1" i="1" dirty="0" smtClean="0"/>
              <a:t>}</a:t>
            </a:r>
          </a:p>
          <a:p>
            <a:pPr algn="just"/>
            <a:r>
              <a:rPr lang="es-MX" sz="2000" b="1" i="1" dirty="0" smtClean="0"/>
              <a:t>Revisión y Análisis de la Información de las Plataformas, para la elaboración de los ICE</a:t>
            </a:r>
          </a:p>
        </p:txBody>
      </p:sp>
      <p:pic>
        <p:nvPicPr>
          <p:cNvPr id="4" name="11 Imagen" descr="Servicios de Salud 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539552" y="332656"/>
            <a:ext cx="1861608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4041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</TotalTime>
  <Words>389</Words>
  <Application>Microsoft Office PowerPoint</Application>
  <PresentationFormat>Presentación en pantalla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5" baseType="lpstr">
      <vt:lpstr>Arial</vt:lpstr>
      <vt:lpstr>Calibri</vt:lpstr>
      <vt:lpstr>Tema de Office</vt:lpstr>
      <vt:lpstr>Métodología</vt:lpstr>
      <vt:lpstr>EJEMPLO CÁLCULO 2 %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Dr. Villanueva</dc:creator>
  <cp:lastModifiedBy>Cólera</cp:lastModifiedBy>
  <cp:revision>121</cp:revision>
  <dcterms:created xsi:type="dcterms:W3CDTF">2015-10-01T18:21:08Z</dcterms:created>
  <dcterms:modified xsi:type="dcterms:W3CDTF">2018-12-10T19:05:02Z</dcterms:modified>
</cp:coreProperties>
</file>